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37" r:id="rId3"/>
    <p:sldId id="360" r:id="rId4"/>
    <p:sldId id="389" r:id="rId5"/>
    <p:sldId id="438" r:id="rId6"/>
    <p:sldId id="390" r:id="rId7"/>
    <p:sldId id="439" r:id="rId8"/>
    <p:sldId id="440" r:id="rId9"/>
    <p:sldId id="448" r:id="rId10"/>
    <p:sldId id="441" r:id="rId11"/>
    <p:sldId id="445" r:id="rId12"/>
    <p:sldId id="446" r:id="rId13"/>
    <p:sldId id="452" r:id="rId14"/>
    <p:sldId id="453" r:id="rId15"/>
    <p:sldId id="450" r:id="rId16"/>
    <p:sldId id="451" r:id="rId17"/>
    <p:sldId id="454" r:id="rId18"/>
    <p:sldId id="274" r:id="rId19"/>
    <p:sldId id="444" r:id="rId20"/>
    <p:sldId id="455" r:id="rId21"/>
    <p:sldId id="456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4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1CCD718-5C9E-0F41-8F48-4EA387E4022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AEE2DE-F569-CB47-AE41-C8EBB0F4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position was created with the realization that there were many similarities between school wellness and coordinated school public health.</a:t>
            </a:r>
            <a:r>
              <a:rPr lang="en-US" baseline="0" dirty="0" smtClean="0"/>
              <a:t>  And wouldn’t be nice if we could connect and even combine efforts and resources that had a common goal.  As you can see these categories go hand-in-hand.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8A8B-4F1A-4D62-878E-A7B88F2E28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80" y="3446398"/>
            <a:ext cx="8875835" cy="1713781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852" y="5292662"/>
            <a:ext cx="5156689" cy="41647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5496" y="5841622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4692" y="365126"/>
            <a:ext cx="1971675" cy="54729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5126"/>
            <a:ext cx="6397492" cy="54729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1709741"/>
            <a:ext cx="854501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4589466"/>
            <a:ext cx="8545013" cy="9321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9" y="1778734"/>
            <a:ext cx="4114800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778734"/>
            <a:ext cx="4113689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681163"/>
            <a:ext cx="41145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39" y="2505075"/>
            <a:ext cx="4114525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677" y="1681163"/>
            <a:ext cx="41148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2677" y="2505075"/>
            <a:ext cx="4114802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987428"/>
            <a:ext cx="482586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987430"/>
            <a:ext cx="4825866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723293"/>
            <a:ext cx="8527427" cy="41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7136" y="6356353"/>
            <a:ext cx="879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 i="0">
                <a:solidFill>
                  <a:schemeClr val="bg1"/>
                </a:solidFill>
                <a:latin typeface="Fira Sans Ultra" charset="0"/>
                <a:ea typeface="Fira Sans Ultra" charset="0"/>
                <a:cs typeface="Fira Sans Ultra" charset="0"/>
              </a:defRPr>
            </a:lvl1pPr>
          </a:lstStyle>
          <a:p>
            <a:fld id="{16630861-4318-414B-8E21-CA5F03E7B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4071"/>
          </a:solidFill>
          <a:latin typeface="Libre Baskerville" charset="0"/>
          <a:ea typeface="Libre Baskerville" charset="0"/>
          <a:cs typeface="Libre Baskerville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85" y="3455377"/>
            <a:ext cx="8875835" cy="982283"/>
          </a:xfrm>
        </p:spPr>
        <p:txBody>
          <a:bodyPr>
            <a:normAutofit fontScale="90000"/>
          </a:bodyPr>
          <a:lstStyle/>
          <a:p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/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>Trending Down Youth At-Risk Behaviors </a:t>
            </a:r>
            <a:br>
              <a:rPr lang="en-US" sz="3300" b="1" i="1" dirty="0">
                <a:latin typeface="Fira Sans" panose="020B0503050000020004" pitchFamily="34" charset="0"/>
              </a:rPr>
            </a:br>
            <a:r>
              <a:rPr lang="en-US" sz="3300" b="1" i="1" dirty="0">
                <a:latin typeface="Fira Sans" panose="020B0503050000020004" pitchFamily="34" charset="0"/>
              </a:rPr>
              <a:t>on a WSCC Diet</a:t>
            </a:r>
            <a:endParaRPr lang="en-US" sz="3300" b="1" i="1" dirty="0">
              <a:latin typeface="Fira Sans" panose="020B050305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104" y="4484078"/>
            <a:ext cx="7787786" cy="1131954"/>
          </a:xfrm>
        </p:spPr>
        <p:txBody>
          <a:bodyPr>
            <a:normAutofit/>
          </a:bodyPr>
          <a:lstStyle/>
          <a:p>
            <a:r>
              <a:rPr lang="en-US" dirty="0" smtClean="0"/>
              <a:t>Joshua Grant</a:t>
            </a:r>
          </a:p>
          <a:p>
            <a:r>
              <a:rPr lang="en-US" sz="1350" dirty="0"/>
              <a:t>Coordinator of Physical Education/Physical Activity/Health Education and Driver Education WVDE-Office of Secondary Learning</a:t>
            </a:r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5496" y="5616032"/>
            <a:ext cx="2057400" cy="292720"/>
          </a:xfrm>
        </p:spPr>
        <p:txBody>
          <a:bodyPr/>
          <a:lstStyle/>
          <a:p>
            <a:r>
              <a:rPr lang="en-US" dirty="0" smtClean="0">
                <a:latin typeface="Fira Sans" panose="020B0503050000020004" pitchFamily="34" charset="0"/>
              </a:rPr>
              <a:t>October 23, 2018</a:t>
            </a:r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" y="771158"/>
            <a:ext cx="9091247" cy="44577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754" y="1622181"/>
            <a:ext cx="771525" cy="4813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59" y="2819902"/>
            <a:ext cx="547885" cy="36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7" y="2773972"/>
            <a:ext cx="548687" cy="36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237" y="2103559"/>
            <a:ext cx="790222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" y="857251"/>
            <a:ext cx="9091247" cy="447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30" y="2964838"/>
            <a:ext cx="548687" cy="361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0" y="3067780"/>
            <a:ext cx="548687" cy="3612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457388" y="2300069"/>
            <a:ext cx="629087" cy="7677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448"/>
            <a:ext cx="1839791" cy="5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4" y="870438"/>
            <a:ext cx="9084652" cy="441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22" y="2196285"/>
            <a:ext cx="897090" cy="77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11" y="2865656"/>
            <a:ext cx="384081" cy="36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646" y="2865656"/>
            <a:ext cx="351276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646" y="3429000"/>
            <a:ext cx="384039" cy="36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10" y="3447911"/>
            <a:ext cx="384081" cy="34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52170"/>
            <a:ext cx="1338629" cy="5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4" y="870438"/>
            <a:ext cx="9084652" cy="441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22" y="2196285"/>
            <a:ext cx="897090" cy="77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11" y="2865656"/>
            <a:ext cx="384081" cy="36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646" y="2865656"/>
            <a:ext cx="351276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646" y="3429000"/>
            <a:ext cx="384039" cy="36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10" y="3447911"/>
            <a:ext cx="384081" cy="34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52170"/>
            <a:ext cx="1338629" cy="5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5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0004"/>
            <a:ext cx="9080255" cy="4399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27" y="2097371"/>
            <a:ext cx="896190" cy="77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27" y="2800477"/>
            <a:ext cx="384081" cy="24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27" y="3298858"/>
            <a:ext cx="334916" cy="20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1" y="3298858"/>
            <a:ext cx="384081" cy="248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18" y="2800477"/>
            <a:ext cx="384081" cy="232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53458"/>
            <a:ext cx="1339712" cy="5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6" y="922004"/>
            <a:ext cx="9078058" cy="4419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896" y="2189690"/>
            <a:ext cx="896190" cy="77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37287"/>
            <a:ext cx="2769577" cy="54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25" y="4681447"/>
            <a:ext cx="384081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815" y="4681447"/>
            <a:ext cx="3840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1" y="960834"/>
            <a:ext cx="8908806" cy="4373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1" y="1778749"/>
            <a:ext cx="2770872" cy="54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86" y="4004441"/>
            <a:ext cx="384081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52" y="4004441"/>
            <a:ext cx="384081" cy="36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33" y="2263039"/>
            <a:ext cx="896190" cy="777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186" y="4578139"/>
            <a:ext cx="384081" cy="36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252" y="4578139"/>
            <a:ext cx="3840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79" y="875384"/>
            <a:ext cx="6917348" cy="4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6744" y="1037035"/>
            <a:ext cx="7533725" cy="1050131"/>
          </a:xfrm>
        </p:spPr>
        <p:txBody>
          <a:bodyPr>
            <a:normAutofit/>
          </a:bodyPr>
          <a:lstStyle/>
          <a:p>
            <a:r>
              <a:rPr lang="en-US" dirty="0" smtClean="0"/>
              <a:t>What diet must schools follow to trend down the statistics … </a:t>
            </a:r>
            <a:r>
              <a:rPr lang="en-US" dirty="0" smtClean="0">
                <a:solidFill>
                  <a:srgbClr val="92D05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i="1" dirty="0" smtClean="0">
                <a:solidFill>
                  <a:srgbClr val="FFC000"/>
                </a:solidFill>
              </a:rPr>
              <a:t>WSCC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Diet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58" y="2149720"/>
            <a:ext cx="5242413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9" y="910004"/>
            <a:ext cx="6646985" cy="4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1711" y="1790929"/>
            <a:ext cx="4114525" cy="617934"/>
          </a:xfrm>
        </p:spPr>
        <p:txBody>
          <a:bodyPr/>
          <a:lstStyle/>
          <a:p>
            <a:r>
              <a:rPr lang="en-US" dirty="0"/>
              <a:t>Office of Healthy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63208" y="2466243"/>
            <a:ext cx="4358648" cy="2772873"/>
          </a:xfrm>
        </p:spPr>
        <p:txBody>
          <a:bodyPr/>
          <a:lstStyle/>
          <a:p>
            <a:r>
              <a:rPr lang="en-US" dirty="0" smtClean="0"/>
              <a:t>CDC funded from 1992-2013</a:t>
            </a:r>
          </a:p>
          <a:p>
            <a:r>
              <a:rPr lang="en-US" dirty="0" smtClean="0"/>
              <a:t>Followed the Coordinated School Health model/now WSCC model</a:t>
            </a:r>
          </a:p>
          <a:p>
            <a:r>
              <a:rPr lang="en-US" dirty="0" smtClean="0"/>
              <a:t>Merged with WVDHHR to develop the Coordinated School-Public Health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6219" y="1682948"/>
            <a:ext cx="4020148" cy="617934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34030" y="2466242"/>
            <a:ext cx="3299379" cy="27606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rPr>
              <a:t>History</a:t>
            </a:r>
            <a:endParaRPr lang="en-US" sz="4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2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301 Moved Permanent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05" y="1040790"/>
            <a:ext cx="3819848" cy="2868123"/>
          </a:xfrm>
          <a:prstGeom prst="rect">
            <a:avLst/>
          </a:prstGeom>
        </p:spPr>
      </p:pic>
      <p:pic>
        <p:nvPicPr>
          <p:cNvPr id="4" name="Picture 3" descr="&lt;strong&gt;Thank You&lt;/strong&gt; clip 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57" y="4093919"/>
            <a:ext cx="2381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 Grant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jgrant@k12.wv.us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(304) 558-5325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252" y="965598"/>
            <a:ext cx="8456004" cy="1050131"/>
          </a:xfrm>
        </p:spPr>
        <p:txBody>
          <a:bodyPr/>
          <a:lstStyle/>
          <a:p>
            <a:r>
              <a:rPr lang="en-US" dirty="0" smtClean="0">
                <a:latin typeface="Fira Sans" panose="020B0503050000020004" pitchFamily="34" charset="0"/>
              </a:rPr>
              <a:t>The WV </a:t>
            </a:r>
            <a:r>
              <a:rPr lang="en-US" dirty="0">
                <a:latin typeface="Fira Sans" panose="020B0503050000020004" pitchFamily="34" charset="0"/>
              </a:rPr>
              <a:t>Stats….</a:t>
            </a:r>
            <a:br>
              <a:rPr lang="en-US" dirty="0">
                <a:latin typeface="Fira Sans" panose="020B0503050000020004" pitchFamily="34" charset="0"/>
              </a:rPr>
            </a:b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" y="1889522"/>
            <a:ext cx="5080397" cy="3275409"/>
          </a:xfrm>
        </p:spPr>
        <p:txBody>
          <a:bodyPr>
            <a:normAutofit/>
          </a:bodyPr>
          <a:lstStyle/>
          <a:p>
            <a:pPr marL="205740" indent="-20574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WV is usually ranked the 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top three most </a:t>
            </a: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OBESE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states 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in the nation depending on what survey and data you use.</a:t>
            </a:r>
          </a:p>
          <a:p>
            <a:pPr marL="205740" indent="-20574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WV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leading the nation in </a:t>
            </a: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teen smoking rates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205740" indent="-20574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WV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leads the nation in </a:t>
            </a: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teen birth rates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.</a:t>
            </a:r>
          </a:p>
          <a:p>
            <a:pPr marL="205740" indent="-20574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WV</a:t>
            </a:r>
            <a:r>
              <a:rPr lang="en-US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ranked as leading nation in </a:t>
            </a:r>
            <a:r>
              <a:rPr lang="en-US" sz="1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opioid use and over-dose deaths.</a:t>
            </a:r>
            <a:endParaRPr lang="en-US" sz="1800" b="1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26" y="1822425"/>
            <a:ext cx="2775445" cy="30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939" y="965060"/>
            <a:ext cx="8527427" cy="65052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Coordinated </a:t>
            </a:r>
            <a:r>
              <a:rPr lang="en-US" sz="24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School-Public </a:t>
            </a:r>
            <a:r>
              <a:rPr lang="en-US" sz="24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Health Components</a:t>
            </a:r>
            <a:endParaRPr lang="en-US" b="1" dirty="0">
              <a:solidFill>
                <a:srgbClr val="7030A0"/>
              </a:solidFill>
              <a:latin typeface="Fira Sans" panose="020B05030500000200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784" y="1674935"/>
            <a:ext cx="6169218" cy="36663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1475" y="1428750"/>
            <a:ext cx="2571750" cy="479822"/>
          </a:xfrm>
        </p:spPr>
        <p:txBody>
          <a:bodyPr anchor="ctr" anchorCtr="0"/>
          <a:lstStyle/>
          <a:p>
            <a:r>
              <a:rPr lang="en-US" dirty="0" smtClean="0"/>
              <a:t>School Wellness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1475" y="1996495"/>
            <a:ext cx="2571750" cy="2963466"/>
          </a:xfrm>
        </p:spPr>
        <p:txBody>
          <a:bodyPr/>
          <a:lstStyle/>
          <a:p>
            <a:r>
              <a:rPr lang="en-US" dirty="0" smtClean="0"/>
              <a:t>Nutrition Education</a:t>
            </a:r>
          </a:p>
          <a:p>
            <a:r>
              <a:rPr lang="en-US" dirty="0" smtClean="0"/>
              <a:t>Nutrition Guidelines</a:t>
            </a:r>
          </a:p>
          <a:p>
            <a:r>
              <a:rPr lang="en-US" dirty="0" smtClean="0"/>
              <a:t>Physical Activity</a:t>
            </a:r>
          </a:p>
          <a:p>
            <a:r>
              <a:rPr lang="en-US" dirty="0" smtClean="0"/>
              <a:t>Other School Based Activities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6931" y="1421836"/>
            <a:ext cx="2514600" cy="479822"/>
          </a:xfrm>
        </p:spPr>
        <p:txBody>
          <a:bodyPr anchor="ctr" anchorCtr="0">
            <a:normAutofit fontScale="92500" lnSpcReduction="20000"/>
          </a:bodyPr>
          <a:lstStyle/>
          <a:p>
            <a:r>
              <a:rPr lang="en-US" dirty="0" smtClean="0"/>
              <a:t>Coordinated School Public Health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6931" y="2114550"/>
            <a:ext cx="2514600" cy="29634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Health Education</a:t>
            </a:r>
          </a:p>
          <a:p>
            <a:r>
              <a:rPr lang="en-US" dirty="0" smtClean="0"/>
              <a:t>Physical Education</a:t>
            </a:r>
          </a:p>
          <a:p>
            <a:r>
              <a:rPr lang="en-US" dirty="0" smtClean="0"/>
              <a:t>Nutrition Services</a:t>
            </a:r>
          </a:p>
          <a:p>
            <a:r>
              <a:rPr lang="en-US" dirty="0" smtClean="0"/>
              <a:t>Health Services</a:t>
            </a:r>
          </a:p>
          <a:p>
            <a:r>
              <a:rPr lang="en-US" dirty="0" smtClean="0"/>
              <a:t>Counseling, Psych. &amp; Social Services</a:t>
            </a:r>
          </a:p>
          <a:p>
            <a:r>
              <a:rPr lang="en-US" dirty="0" smtClean="0"/>
              <a:t>School Environment</a:t>
            </a:r>
          </a:p>
          <a:p>
            <a:r>
              <a:rPr lang="en-US" dirty="0" smtClean="0"/>
              <a:t>Parent/Community Involvement</a:t>
            </a:r>
          </a:p>
          <a:p>
            <a:r>
              <a:rPr lang="en-US" dirty="0" smtClean="0"/>
              <a:t>Staff Wellness </a:t>
            </a:r>
            <a:endParaRPr lang="en-US" dirty="0"/>
          </a:p>
        </p:txBody>
      </p:sp>
      <p:pic>
        <p:nvPicPr>
          <p:cNvPr id="9" name="Picture Placeholder 16" descr="OCN.jpg"/>
          <p:cNvPicPr>
            <a:picLocks noChangeAspect="1"/>
          </p:cNvPicPr>
          <p:nvPr/>
        </p:nvPicPr>
        <p:blipFill>
          <a:blip r:embed="rId3" cstate="print"/>
          <a:srcRect l="8453" r="8453"/>
          <a:stretch>
            <a:fillRect/>
          </a:stretch>
        </p:blipFill>
        <p:spPr>
          <a:xfrm>
            <a:off x="2978273" y="1303796"/>
            <a:ext cx="2067059" cy="1604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647683"/>
            <a:ext cx="2473582" cy="13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9207" y="1541205"/>
            <a:ext cx="7022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4200" b="1" kern="0" dirty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…And each program/model supported the other inclusive of the integration of public health </a:t>
            </a:r>
            <a:r>
              <a:rPr lang="en-US" sz="4200" b="1" u="sng" kern="0" dirty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for a while</a:t>
            </a:r>
            <a:r>
              <a:rPr lang="en-US" sz="4200" b="1" kern="0" dirty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en-US" sz="135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7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78" y="969351"/>
            <a:ext cx="5739773" cy="4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0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86" y="1092719"/>
            <a:ext cx="7093744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Trending Down…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meditation | A Mind Divid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04" y="1720361"/>
            <a:ext cx="4578371" cy="34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117"/>
      </p:ext>
    </p:extLst>
  </p:cSld>
  <p:clrMapOvr>
    <a:masterClrMapping/>
  </p:clrMapOvr>
</p:sld>
</file>

<file path=ppt/theme/theme1.xml><?xml version="1.0" encoding="utf-8"?>
<a:theme xmlns:a="http://schemas.openxmlformats.org/drawingml/2006/main" name="WVDE_2017Theme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_2017Theme2" id="{44F0BE6C-34C6-EC46-AFE6-CDB91FC5A479}" vid="{EC7969FB-EEA3-4642-839C-4BC218616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WVDE_2017Theme2</Template>
  <TotalTime>2362</TotalTime>
  <Words>255</Words>
  <Application>Microsoft Office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Fira Sans</vt:lpstr>
      <vt:lpstr>Fira Sans Ultra</vt:lpstr>
      <vt:lpstr>Libre Baskerville</vt:lpstr>
      <vt:lpstr>Wingdings 2</vt:lpstr>
      <vt:lpstr>WVDE_2017Theme2</vt:lpstr>
      <vt:lpstr>       Trending Down Youth At-Risk Behaviors  on a WSCC Diet</vt:lpstr>
      <vt:lpstr>History</vt:lpstr>
      <vt:lpstr>The WV Stats…. </vt:lpstr>
      <vt:lpstr>Coordinated School-Public Health Components</vt:lpstr>
      <vt:lpstr>PowerPoint Presentation</vt:lpstr>
      <vt:lpstr>PowerPoint Presentation</vt:lpstr>
      <vt:lpstr>PowerPoint Presentation</vt:lpstr>
      <vt:lpstr>PowerPoint Presentation</vt:lpstr>
      <vt:lpstr>Trending Down…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diet must schools follow to trend down the statistics … A WSCC Diet</vt:lpstr>
      <vt:lpstr>PowerPoint Presentation</vt:lpstr>
      <vt:lpstr>PowerPoint Presentation</vt:lpstr>
      <vt:lpstr>Josh Grant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Daniels</dc:creator>
  <cp:lastModifiedBy>Joshua Grant</cp:lastModifiedBy>
  <cp:revision>96</cp:revision>
  <cp:lastPrinted>2017-10-02T20:20:19Z</cp:lastPrinted>
  <dcterms:created xsi:type="dcterms:W3CDTF">2017-05-08T14:21:19Z</dcterms:created>
  <dcterms:modified xsi:type="dcterms:W3CDTF">2018-10-03T13:00:52Z</dcterms:modified>
</cp:coreProperties>
</file>